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5"/>
  </p:notesMasterIdLst>
  <p:handoutMasterIdLst>
    <p:handoutMasterId r:id="rId26"/>
  </p:handoutMasterIdLst>
  <p:sldIdLst>
    <p:sldId id="257" r:id="rId7"/>
    <p:sldId id="261" r:id="rId8"/>
    <p:sldId id="267" r:id="rId9"/>
    <p:sldId id="262" r:id="rId10"/>
    <p:sldId id="269" r:id="rId11"/>
    <p:sldId id="273" r:id="rId12"/>
    <p:sldId id="266" r:id="rId13"/>
    <p:sldId id="265" r:id="rId14"/>
    <p:sldId id="270" r:id="rId15"/>
    <p:sldId id="272" r:id="rId16"/>
    <p:sldId id="287" r:id="rId17"/>
    <p:sldId id="285" r:id="rId18"/>
    <p:sldId id="290" r:id="rId19"/>
    <p:sldId id="288" r:id="rId20"/>
    <p:sldId id="289" r:id="rId21"/>
    <p:sldId id="279" r:id="rId22"/>
    <p:sldId id="260" r:id="rId23"/>
    <p:sldId id="258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iz, Rafael" initials="RR" lastIdx="4" clrIdx="0">
    <p:extLst>
      <p:ext uri="{19B8F6BF-5375-455C-9EA6-DF929625EA0E}">
        <p15:presenceInfo xmlns:p15="http://schemas.microsoft.com/office/powerpoint/2012/main" userId="S::Rafael.Ruiz@wsp.com::a39b5bd4-e0c4-4cd9-b1ab-eb04a9b9bfe0" providerId="AD"/>
      </p:ext>
    </p:extLst>
  </p:cmAuthor>
  <p:cmAuthor id="2" name="Keith Martin" initials="KM" lastIdx="5" clrIdx="1">
    <p:extLst>
      <p:ext uri="{19B8F6BF-5375-455C-9EA6-DF929625EA0E}">
        <p15:presenceInfo xmlns:p15="http://schemas.microsoft.com/office/powerpoint/2012/main" userId="S::keith@yubasuttertransit.com::f58e20e8-7459-4118-a0a4-be5f4be6011a" providerId="AD"/>
      </p:ext>
    </p:extLst>
  </p:cmAuthor>
  <p:cmAuthor id="3" name="Adam Hansen" initials="AH" lastIdx="2" clrIdx="2">
    <p:extLst>
      <p:ext uri="{19B8F6BF-5375-455C-9EA6-DF929625EA0E}">
        <p15:presenceInfo xmlns:p15="http://schemas.microsoft.com/office/powerpoint/2012/main" userId="S::adam@yubasuttertransit.com::068dfa8c-4997-4d33-abfe-afdc2c3a1243" providerId="AD"/>
      </p:ext>
    </p:extLst>
  </p:cmAuthor>
  <p:cmAuthor id="4" name="Kaehler, Auden" initials="KA" lastIdx="3" clrIdx="3">
    <p:extLst>
      <p:ext uri="{19B8F6BF-5375-455C-9EA6-DF929625EA0E}">
        <p15:presenceInfo xmlns:p15="http://schemas.microsoft.com/office/powerpoint/2012/main" userId="S::Auden.Kaehler@wsp.com::7a66cfa7-b3e7-449a-829a-e9a6a6c458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753"/>
    <a:srgbClr val="006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771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E44896-BC31-4102-A4B3-FE2D061C8C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043FE-5F14-49C6-BA42-A5BF906240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5A01DD-C7A0-4657-9CDB-E9C877702B88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D8992-017F-4B13-8D93-695D828EC8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EA9BA-9676-4C4E-B890-54D4C95B1B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E4FDFE-F5BE-4886-803C-286B8EF33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62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8C582E-57A8-4BCF-8BF6-C71770346DB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C6574C-6B2F-4140-858C-89571DA1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968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574C-6B2F-4140-858C-89571DA166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09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Future ready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574C-6B2F-4140-858C-89571DA166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85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574C-6B2F-4140-858C-89571DA166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07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 for construction include over the bus parking canopies.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574C-6B2F-4140-858C-89571DA166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01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574C-6B2F-4140-858C-89571DA166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15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TIFIA?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574C-6B2F-4140-858C-89571DA166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06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574C-6B2F-4140-858C-89571DA166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01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574C-6B2F-4140-858C-89571DA166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18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574C-6B2F-4140-858C-89571DA166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12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574C-6B2F-4140-858C-89571DA166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574C-6B2F-4140-858C-89571DA166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6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574C-6B2F-4140-858C-89571DA166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4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srgbClr val="FF0000"/>
                </a:solidFill>
                <a:cs typeface="Calibri"/>
              </a:rPr>
              <a:t>"started with x sites, which were </a:t>
            </a:r>
            <a:r>
              <a:rPr lang="en-US" dirty="0" err="1">
                <a:solidFill>
                  <a:srgbClr val="FF0000"/>
                </a:solidFill>
                <a:cs typeface="Calibri"/>
              </a:rPr>
              <a:t>id'd</a:t>
            </a:r>
            <a:r>
              <a:rPr lang="en-US" dirty="0">
                <a:solidFill>
                  <a:srgbClr val="FF0000"/>
                </a:solidFill>
                <a:cs typeface="Calibri"/>
              </a:rPr>
              <a:t> based on talks with client and realtor, whittled down to x sites based on general feasibility, and then narrowed down to 3 sites through detailed matrix"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E5CE3-705F-430D-9C4C-F310A5CBD2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4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3 recommended sites from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574C-6B2F-4140-858C-89571DA166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>
                <a:solidFill>
                  <a:srgbClr val="FF0000"/>
                </a:solidFill>
                <a:cs typeface="Calibri"/>
              </a:rPr>
              <a:t>state if site 12 can accommodate solar/hydrogen or if it would be problematic? </a:t>
            </a:r>
            <a:r>
              <a:rPr lang="en-US" dirty="0"/>
              <a:t>No to hydrogen and limited solar on the bus canopies no big field of solar on the ground like can be had at 3 and 7.  </a:t>
            </a:r>
          </a:p>
          <a:p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574C-6B2F-4140-858C-89571DA166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1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574C-6B2F-4140-858C-89571DA166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574C-6B2F-4140-858C-89571DA166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45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Focus on the key facility components - current transit facility has approximately 30,000 sq. ft. of covered space</a:t>
            </a:r>
          </a:p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574C-6B2F-4140-858C-89571DA166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2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EFA77-B4A7-41EE-BAD4-5D9E79E2E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24696-401F-478C-831D-4C9EF7D47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15212-0A4A-4C2F-B564-1B4AE480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D95-BEA7-4B88-8DE9-D143D09BB87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F1E29-7B7C-4C08-B794-E06B9BB77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84D27-A10E-456D-B821-60977777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F889-B336-4ABF-91CB-C790818C2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1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BF79-CF86-4AFE-97BD-8718B8E3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DEFEF-32DE-44EC-9845-62E2263B1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AA055-4111-4348-97D9-31FB7A57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D95-BEA7-4B88-8DE9-D143D09BB87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B070F-6E5A-4403-8F14-B4E5E139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3E2F4-2F04-4A30-9AB3-8D285FFE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F889-B336-4ABF-91CB-C790818C2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5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8494C2-6953-4B0E-976B-FDB3673DC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AA426-B1B0-4AA1-99C9-3199A896E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2FC24-D064-4EBA-8E54-871A216B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D95-BEA7-4B88-8DE9-D143D09BB87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B8665-52EB-4E18-B291-2263E655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D5F44-9D3C-4F86-A671-A6B31D51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F889-B336-4ABF-91CB-C790818C2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D24D-3EE2-4868-B000-16148DEE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EBA5D-53DB-4363-A47A-2908B0BA6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AD3B0-505D-4DEE-A44E-B3AB7792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D95-BEA7-4B88-8DE9-D143D09BB87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E4BD0-CD05-457A-A07B-4AC4F0D4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CD8D6-2B6F-45CD-ADC6-06C4AEA3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F889-B336-4ABF-91CB-C790818C2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1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7445-C676-42EF-995C-E6DEA1E5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733FE-1BE8-4737-9F96-22DB90998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0EB8A-3136-4865-9F29-991F48E7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D95-BEA7-4B88-8DE9-D143D09BB87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FFCA8-5011-40F6-9B11-0051C0A7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75C2F-B32F-4D67-A788-66618F1F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F889-B336-4ABF-91CB-C790818C2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5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82286-DCF8-4EA7-BADD-C1E16C76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85811-F30F-460B-89D0-B23132786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3D427-55A1-4364-9681-08AB60E22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02946-7448-4FC1-B44E-0E4B37B0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D95-BEA7-4B88-8DE9-D143D09BB87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DFFB0-F73E-48D8-8055-A73D80F12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50EAF-9C3D-4792-9A7E-ED48765F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F889-B336-4ABF-91CB-C790818C2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1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B6105-9975-4838-AA1E-B3E5994E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F0E93-A7D8-449A-9058-03E638037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D04B7-5397-45F5-B71F-7DE94A6F3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C548A9-0432-4FC7-8A35-96DCEEF0F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59FEEE-281F-4299-A383-380C65388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26F613-4BBF-4027-A0E6-F814084B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D95-BEA7-4B88-8DE9-D143D09BB87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0442D-9DC4-4989-AF8A-0F9406E6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3D248B-88C9-4F62-B372-BF4BDF6A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F889-B336-4ABF-91CB-C790818C2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79933-FF1B-4F3F-8D25-6C7AF760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62F35-2B80-44D4-B6F6-E4B90507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D95-BEA7-4B88-8DE9-D143D09BB87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33D04-C320-4177-A299-B9898052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B6A3E-B7D8-4BAA-A728-A17DD146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F889-B336-4ABF-91CB-C790818C2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6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9D619-2F5E-477B-A7D1-FBE5F21D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D95-BEA7-4B88-8DE9-D143D09BB87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DC31F-DFDA-4154-81D2-BD105734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095E4-DEAD-426B-B16F-E7411254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F889-B336-4ABF-91CB-C790818C2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0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4ADC0-2780-433C-9374-4B8D284A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6DA6B-380F-44AB-B6BA-97FB251BD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9954F-1382-4291-8700-83122E002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4D9D5-606C-4E00-9E7F-4173AE7C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D95-BEA7-4B88-8DE9-D143D09BB87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581C7-BF51-42A9-BC95-A7E5D9B5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6151C-BD59-4DDC-8C56-3880CF7A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F889-B336-4ABF-91CB-C790818C2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7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9F81-1204-4BA9-85B8-53C64DF0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52954-BDEC-424E-8C9F-7BD6C0A35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24082-EEC9-4A6E-AAE2-66493646F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93AFE-0AAA-4FDC-AE94-EACF4576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D95-BEA7-4B88-8DE9-D143D09BB87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A3945-F388-4BA1-93EC-430FFA10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D4404-0C23-41B6-A531-E2C9060B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F889-B336-4ABF-91CB-C790818C2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7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88765F-CCA1-442B-BE29-C9D0742C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99308-1DC2-45A5-8BD1-DC9638C86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26F40-37A6-4339-83A6-14775F7BF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BAD95-BEA7-4B88-8DE9-D143D09BB87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02990-68EA-4B69-83CF-95D76DEC6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BAF53-D729-4236-A389-7C09F7D0D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6F889-B336-4ABF-91CB-C790818C2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4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hyperlink" Target="mailto:Adam@YubaSutterTransit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E335CD-7F58-4B00-82E0-EA9388CD86EC}"/>
              </a:ext>
            </a:extLst>
          </p:cNvPr>
          <p:cNvSpPr/>
          <p:nvPr/>
        </p:nvSpPr>
        <p:spPr>
          <a:xfrm>
            <a:off x="0" y="1531156"/>
            <a:ext cx="12192000" cy="4280364"/>
          </a:xfrm>
          <a:prstGeom prst="rect">
            <a:avLst/>
          </a:prstGeom>
          <a:solidFill>
            <a:srgbClr val="006D5D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55">
            <a:extLst>
              <a:ext uri="{FF2B5EF4-FFF2-40B4-BE49-F238E27FC236}">
                <a16:creationId xmlns:a16="http://schemas.microsoft.com/office/drawing/2014/main" id="{73535FA9-DC21-4A15-989D-AC638AC169B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15" r="2980"/>
          <a:stretch/>
        </p:blipFill>
        <p:spPr>
          <a:xfrm>
            <a:off x="0" y="0"/>
            <a:ext cx="12192000" cy="1725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C63A9-3C71-4931-9117-497745FFA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2350"/>
            <a:ext cx="9144000" cy="9088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Yuba-Sutter Transit Authority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11592-986B-44B4-939D-D13DADB2B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4026"/>
            <a:ext cx="9144000" cy="3021775"/>
          </a:xfrm>
        </p:spPr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Next Generation Transit Facility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Final Development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ED39B-B889-473D-94D7-80F922C8C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081" y="6072542"/>
            <a:ext cx="2955201" cy="662681"/>
          </a:xfrm>
          <a:prstGeom prst="rect">
            <a:avLst/>
          </a:prstGeom>
        </p:spPr>
      </p:pic>
      <p:pic>
        <p:nvPicPr>
          <p:cNvPr id="1026" name="Picture 2" descr="wsp square logo - Tunnel Business Magazine">
            <a:extLst>
              <a:ext uri="{FF2B5EF4-FFF2-40B4-BE49-F238E27FC236}">
                <a16:creationId xmlns:a16="http://schemas.microsoft.com/office/drawing/2014/main" id="{C720704F-09FB-49C2-9E38-51D0A4868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2" b="24232"/>
          <a:stretch/>
        </p:blipFill>
        <p:spPr bwMode="auto">
          <a:xfrm>
            <a:off x="10882174" y="6130348"/>
            <a:ext cx="1173702" cy="6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F947C27-4409-4D7E-BE7E-CD5A9201CD3C}"/>
              </a:ext>
            </a:extLst>
          </p:cNvPr>
          <p:cNvSpPr txBox="1">
            <a:spLocks/>
          </p:cNvSpPr>
          <p:nvPr/>
        </p:nvSpPr>
        <p:spPr>
          <a:xfrm>
            <a:off x="396240" y="6183213"/>
            <a:ext cx="4551680" cy="552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www.yubasuttertransit.com</a:t>
            </a:r>
          </a:p>
        </p:txBody>
      </p:sp>
    </p:spTree>
    <p:extLst>
      <p:ext uri="{BB962C8B-B14F-4D97-AF65-F5344CB8AC3E}">
        <p14:creationId xmlns:p14="http://schemas.microsoft.com/office/powerpoint/2010/main" val="408988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4164D8-C5E8-48F5-8872-7C695F2CE3B2}"/>
              </a:ext>
            </a:extLst>
          </p:cNvPr>
          <p:cNvSpPr txBox="1"/>
          <p:nvPr/>
        </p:nvSpPr>
        <p:spPr>
          <a:xfrm>
            <a:off x="772357" y="1331650"/>
            <a:ext cx="10586523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highlight>
                  <a:srgbClr val="F9C753"/>
                </a:highlight>
              </a:rPr>
              <a:t>Sustainable facility </a:t>
            </a:r>
            <a:r>
              <a:rPr lang="en-US" sz="3000" dirty="0"/>
              <a:t>designed for efficiency based on surrounding climate conditions.</a:t>
            </a:r>
            <a:endParaRPr lang="en-US" sz="3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cs typeface="Calibri"/>
              </a:rPr>
              <a:t>New facility should be designed with </a:t>
            </a:r>
            <a:r>
              <a:rPr lang="en-US" sz="3000" b="1" dirty="0">
                <a:highlight>
                  <a:srgbClr val="F9C753"/>
                </a:highlight>
                <a:cs typeface="Calibri"/>
              </a:rPr>
              <a:t>planned growth </a:t>
            </a:r>
            <a:r>
              <a:rPr lang="en-US" sz="3000" dirty="0">
                <a:cs typeface="Calibri"/>
              </a:rPr>
              <a:t>in mind and shall be </a:t>
            </a:r>
            <a:r>
              <a:rPr lang="en-US" sz="3000" b="1" dirty="0">
                <a:highlight>
                  <a:srgbClr val="F9C753"/>
                </a:highlight>
                <a:cs typeface="Calibri"/>
              </a:rPr>
              <a:t>flexible</a:t>
            </a:r>
            <a:r>
              <a:rPr lang="en-US" sz="3000" dirty="0">
                <a:cs typeface="Calibr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cs typeface="Calibri"/>
              </a:rPr>
              <a:t>Charging infrastructure for </a:t>
            </a:r>
            <a:r>
              <a:rPr lang="en-US" sz="3000" b="1" dirty="0">
                <a:highlight>
                  <a:srgbClr val="F9C753"/>
                </a:highlight>
                <a:cs typeface="Calibri"/>
              </a:rPr>
              <a:t>battery electric bus </a:t>
            </a:r>
            <a:r>
              <a:rPr lang="en-US" sz="3000" dirty="0">
                <a:cs typeface="Calibri"/>
              </a:rPr>
              <a:t>shall be designed into the site and facility.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cs typeface="Calibri"/>
              </a:rPr>
              <a:t>Site and facility design shall be such to consider hydrogen fuel cell technology to support </a:t>
            </a:r>
            <a:r>
              <a:rPr lang="en-US" sz="3000" b="1" dirty="0">
                <a:highlight>
                  <a:srgbClr val="F9C753"/>
                </a:highlight>
                <a:cs typeface="Calibri"/>
              </a:rPr>
              <a:t>hydrogen fuel cell electric vehicles.</a:t>
            </a:r>
            <a:endParaRPr lang="en-US" sz="3000" dirty="0">
              <a:highlight>
                <a:srgbClr val="F9C753"/>
              </a:highlight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cs typeface="Calibri"/>
              </a:rPr>
              <a:t>Design for a healthy workplace environment with adequate </a:t>
            </a:r>
            <a:r>
              <a:rPr lang="en-US" sz="3000" b="1" dirty="0">
                <a:highlight>
                  <a:srgbClr val="F9C753"/>
                </a:highlight>
                <a:cs typeface="Calibri"/>
              </a:rPr>
              <a:t>natural light</a:t>
            </a:r>
            <a:r>
              <a:rPr lang="en-US" sz="3000" dirty="0">
                <a:highlight>
                  <a:srgbClr val="F9C753"/>
                </a:highlight>
                <a:cs typeface="Calibri"/>
              </a:rPr>
              <a:t> </a:t>
            </a:r>
            <a:r>
              <a:rPr lang="en-US" sz="3000" dirty="0">
                <a:cs typeface="Calibri"/>
              </a:rPr>
              <a:t>into facility.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81044-3810-437B-A3FB-B75ABD0E6D8E}"/>
              </a:ext>
            </a:extLst>
          </p:cNvPr>
          <p:cNvGrpSpPr/>
          <p:nvPr/>
        </p:nvGrpSpPr>
        <p:grpSpPr>
          <a:xfrm>
            <a:off x="0" y="0"/>
            <a:ext cx="12192000" cy="982950"/>
            <a:chOff x="0" y="0"/>
            <a:chExt cx="12192000" cy="982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09B9FE-5265-4951-A1E2-D55389B3A420}"/>
                </a:ext>
              </a:extLst>
            </p:cNvPr>
            <p:cNvSpPr/>
            <p:nvPr/>
          </p:nvSpPr>
          <p:spPr>
            <a:xfrm>
              <a:off x="0" y="0"/>
              <a:ext cx="12192000" cy="917603"/>
            </a:xfrm>
            <a:prstGeom prst="rect">
              <a:avLst/>
            </a:prstGeom>
            <a:solidFill>
              <a:srgbClr val="006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FB1FB8-ACB2-4223-AFCC-D806787EFBCE}"/>
                </a:ext>
              </a:extLst>
            </p:cNvPr>
            <p:cNvSpPr/>
            <p:nvPr/>
          </p:nvSpPr>
          <p:spPr>
            <a:xfrm>
              <a:off x="0" y="917603"/>
              <a:ext cx="12192000" cy="65347"/>
            </a:xfrm>
            <a:prstGeom prst="rect">
              <a:avLst/>
            </a:prstGeom>
            <a:solidFill>
              <a:srgbClr val="F9C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9B4475E-34B4-4B9F-BA68-CE863AAA6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90" y="8797"/>
            <a:ext cx="9144000" cy="90880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&amp; Building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86365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81044-3810-437B-A3FB-B75ABD0E6D8E}"/>
              </a:ext>
            </a:extLst>
          </p:cNvPr>
          <p:cNvGrpSpPr/>
          <p:nvPr/>
        </p:nvGrpSpPr>
        <p:grpSpPr>
          <a:xfrm>
            <a:off x="0" y="1251751"/>
            <a:ext cx="12192000" cy="4534018"/>
            <a:chOff x="0" y="0"/>
            <a:chExt cx="12192000" cy="982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09B9FE-5265-4951-A1E2-D55389B3A420}"/>
                </a:ext>
              </a:extLst>
            </p:cNvPr>
            <p:cNvSpPr/>
            <p:nvPr/>
          </p:nvSpPr>
          <p:spPr>
            <a:xfrm>
              <a:off x="0" y="0"/>
              <a:ext cx="12192000" cy="917603"/>
            </a:xfrm>
            <a:prstGeom prst="rect">
              <a:avLst/>
            </a:prstGeom>
            <a:solidFill>
              <a:srgbClr val="006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FB1FB8-ACB2-4223-AFCC-D806787EFBCE}"/>
                </a:ext>
              </a:extLst>
            </p:cNvPr>
            <p:cNvSpPr/>
            <p:nvPr/>
          </p:nvSpPr>
          <p:spPr>
            <a:xfrm>
              <a:off x="0" y="917603"/>
              <a:ext cx="12192000" cy="65347"/>
            </a:xfrm>
            <a:prstGeom prst="rect">
              <a:avLst/>
            </a:prstGeom>
            <a:solidFill>
              <a:srgbClr val="F9C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A97F4A-996E-418C-B8A5-A65291858355}"/>
              </a:ext>
            </a:extLst>
          </p:cNvPr>
          <p:cNvSpPr txBox="1">
            <a:spLocks/>
          </p:cNvSpPr>
          <p:nvPr/>
        </p:nvSpPr>
        <p:spPr>
          <a:xfrm>
            <a:off x="574090" y="3133737"/>
            <a:ext cx="9144000" cy="9088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Plan</a:t>
            </a:r>
          </a:p>
        </p:txBody>
      </p:sp>
    </p:spTree>
    <p:extLst>
      <p:ext uri="{BB962C8B-B14F-4D97-AF65-F5344CB8AC3E}">
        <p14:creationId xmlns:p14="http://schemas.microsoft.com/office/powerpoint/2010/main" val="102577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81044-3810-437B-A3FB-B75ABD0E6D8E}"/>
              </a:ext>
            </a:extLst>
          </p:cNvPr>
          <p:cNvGrpSpPr/>
          <p:nvPr/>
        </p:nvGrpSpPr>
        <p:grpSpPr>
          <a:xfrm>
            <a:off x="0" y="-3591"/>
            <a:ext cx="12192000" cy="982950"/>
            <a:chOff x="0" y="0"/>
            <a:chExt cx="12192000" cy="982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09B9FE-5265-4951-A1E2-D55389B3A420}"/>
                </a:ext>
              </a:extLst>
            </p:cNvPr>
            <p:cNvSpPr/>
            <p:nvPr/>
          </p:nvSpPr>
          <p:spPr>
            <a:xfrm>
              <a:off x="0" y="0"/>
              <a:ext cx="12192000" cy="917603"/>
            </a:xfrm>
            <a:prstGeom prst="rect">
              <a:avLst/>
            </a:prstGeom>
            <a:solidFill>
              <a:srgbClr val="006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FB1FB8-ACB2-4223-AFCC-D806787EFBCE}"/>
                </a:ext>
              </a:extLst>
            </p:cNvPr>
            <p:cNvSpPr/>
            <p:nvPr/>
          </p:nvSpPr>
          <p:spPr>
            <a:xfrm>
              <a:off x="0" y="917603"/>
              <a:ext cx="12192000" cy="65347"/>
            </a:xfrm>
            <a:prstGeom prst="rect">
              <a:avLst/>
            </a:prstGeom>
            <a:solidFill>
              <a:srgbClr val="F9C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9B4475E-34B4-4B9F-BA68-CE863AAA6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90" y="8797"/>
            <a:ext cx="9144000" cy="90880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Estimates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109587-6336-4702-83C7-E8595067D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11695"/>
              </p:ext>
            </p:extLst>
          </p:nvPr>
        </p:nvGraphicFramePr>
        <p:xfrm>
          <a:off x="1134531" y="1292910"/>
          <a:ext cx="9922936" cy="2250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85067">
                  <a:extLst>
                    <a:ext uri="{9D8B030D-6E8A-4147-A177-3AD203B41FA5}">
                      <a16:colId xmlns:a16="http://schemas.microsoft.com/office/drawing/2014/main" val="3798871731"/>
                    </a:ext>
                  </a:extLst>
                </a:gridCol>
                <a:gridCol w="2212623">
                  <a:extLst>
                    <a:ext uri="{9D8B030D-6E8A-4147-A177-3AD203B41FA5}">
                      <a16:colId xmlns:a16="http://schemas.microsoft.com/office/drawing/2014/main" val="868474647"/>
                    </a:ext>
                  </a:extLst>
                </a:gridCol>
                <a:gridCol w="2212623">
                  <a:extLst>
                    <a:ext uri="{9D8B030D-6E8A-4147-A177-3AD203B41FA5}">
                      <a16:colId xmlns:a16="http://schemas.microsoft.com/office/drawing/2014/main" val="1308481344"/>
                    </a:ext>
                  </a:extLst>
                </a:gridCol>
                <a:gridCol w="2212623">
                  <a:extLst>
                    <a:ext uri="{9D8B030D-6E8A-4147-A177-3AD203B41FA5}">
                      <a16:colId xmlns:a16="http://schemas.microsoft.com/office/drawing/2014/main" val="3051720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i="0" dirty="0"/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Site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Site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50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Land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Acquisition 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$900,000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$2,800,000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$7,871,000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156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Soft Costs (Design)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$5,734,486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$6,346,052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$5,681,075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055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Construction (2023 – 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$40,684,495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$43,893,715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$40,084,893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321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Charging/Fueling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$1,368,400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$2,644,000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$1,576,320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444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 Capital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$48,687,380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$55,683,767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$55,213,288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08746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2663AC9-A6D8-447B-B8D4-3C9A2ED1607B}"/>
              </a:ext>
            </a:extLst>
          </p:cNvPr>
          <p:cNvSpPr txBox="1"/>
          <p:nvPr/>
        </p:nvSpPr>
        <p:spPr>
          <a:xfrm>
            <a:off x="1134530" y="3680402"/>
            <a:ext cx="1001189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Costs estimates were developed in current year dollars from the ground-up using estimated quantities per site and current market pricing for goods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Escalation of 3 percent per year through 2022 was assumed to derive costs in year of construction dollars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Land</a:t>
            </a:r>
            <a:r>
              <a:rPr lang="en-US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costs are based on the current listing price for Sites 3 and 12 (estimated for Site 7).  Prices represent current dollar values, with no escalation applied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Charging costs represent the base utility improvements with charging stations for a fleet of four initial electric vehicles.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8988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AF5180-9038-4D1F-94CC-B69DB5B376FC}"/>
              </a:ext>
            </a:extLst>
          </p:cNvPr>
          <p:cNvGrpSpPr/>
          <p:nvPr/>
        </p:nvGrpSpPr>
        <p:grpSpPr>
          <a:xfrm>
            <a:off x="0" y="-3591"/>
            <a:ext cx="12192000" cy="982950"/>
            <a:chOff x="0" y="0"/>
            <a:chExt cx="12192000" cy="982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FDA94C-C332-4604-92FF-DA26B4F04808}"/>
                </a:ext>
              </a:extLst>
            </p:cNvPr>
            <p:cNvSpPr/>
            <p:nvPr/>
          </p:nvSpPr>
          <p:spPr>
            <a:xfrm>
              <a:off x="0" y="0"/>
              <a:ext cx="12192000" cy="917603"/>
            </a:xfrm>
            <a:prstGeom prst="rect">
              <a:avLst/>
            </a:prstGeom>
            <a:solidFill>
              <a:srgbClr val="006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1E03CB-4FEF-4A27-8E85-4EF3F11A0531}"/>
                </a:ext>
              </a:extLst>
            </p:cNvPr>
            <p:cNvSpPr/>
            <p:nvPr/>
          </p:nvSpPr>
          <p:spPr>
            <a:xfrm>
              <a:off x="0" y="917603"/>
              <a:ext cx="12192000" cy="65347"/>
            </a:xfrm>
            <a:prstGeom prst="rect">
              <a:avLst/>
            </a:prstGeom>
            <a:solidFill>
              <a:srgbClr val="F9C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EA40831-D4BB-422F-8803-731A621D1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90" y="8797"/>
            <a:ext cx="9144000" cy="90880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Cost Comparisons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D7B48-F914-46D5-806E-08056608598A}"/>
              </a:ext>
            </a:extLst>
          </p:cNvPr>
          <p:cNvSpPr txBox="1"/>
          <p:nvPr/>
        </p:nvSpPr>
        <p:spPr>
          <a:xfrm>
            <a:off x="574091" y="2028825"/>
            <a:ext cx="9718030" cy="40780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Apples to apples unit costs – same for all three sites.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Site 7 carries a greater Total Initial and Full Build Project Cost by more than $5M over Site 3 and Site 12.  This is attributed to higher sitework and battery electric bus AC conduit costs due to more usable site area required.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The off-site improvements for Site 12 are greater than Site 3 and Site 7 due to additional roadway improvements.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Each cost estimate for the three sites has been prepared at a high level primarily for comparison purposes, which are now reflected in the final site scores</a:t>
            </a:r>
            <a:r>
              <a:rPr lang="en-US" sz="2800" dirty="0">
                <a:cs typeface="Calibri"/>
              </a:rPr>
              <a:t>.</a:t>
            </a:r>
          </a:p>
        </p:txBody>
      </p:sp>
      <p:pic>
        <p:nvPicPr>
          <p:cNvPr id="3" name="Graphic 2" descr="Apple">
            <a:extLst>
              <a:ext uri="{FF2B5EF4-FFF2-40B4-BE49-F238E27FC236}">
                <a16:creationId xmlns:a16="http://schemas.microsoft.com/office/drawing/2014/main" id="{DF1B92C3-906D-4D8E-8F5B-F2ABBBF30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320" y="1114425"/>
            <a:ext cx="914400" cy="914400"/>
          </a:xfrm>
          <a:prstGeom prst="rect">
            <a:avLst/>
          </a:prstGeom>
        </p:spPr>
      </p:pic>
      <p:pic>
        <p:nvPicPr>
          <p:cNvPr id="9" name="Graphic 8" descr="Apple">
            <a:extLst>
              <a:ext uri="{FF2B5EF4-FFF2-40B4-BE49-F238E27FC236}">
                <a16:creationId xmlns:a16="http://schemas.microsoft.com/office/drawing/2014/main" id="{EB8F92D2-B66C-4F9E-BC4E-F95DE618B3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2120" y="1012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6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81044-3810-437B-A3FB-B75ABD0E6D8E}"/>
              </a:ext>
            </a:extLst>
          </p:cNvPr>
          <p:cNvGrpSpPr/>
          <p:nvPr/>
        </p:nvGrpSpPr>
        <p:grpSpPr>
          <a:xfrm>
            <a:off x="0" y="-3591"/>
            <a:ext cx="12192000" cy="982950"/>
            <a:chOff x="0" y="0"/>
            <a:chExt cx="12192000" cy="982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09B9FE-5265-4951-A1E2-D55389B3A420}"/>
                </a:ext>
              </a:extLst>
            </p:cNvPr>
            <p:cNvSpPr/>
            <p:nvPr/>
          </p:nvSpPr>
          <p:spPr>
            <a:xfrm>
              <a:off x="0" y="0"/>
              <a:ext cx="12192000" cy="917603"/>
            </a:xfrm>
            <a:prstGeom prst="rect">
              <a:avLst/>
            </a:prstGeom>
            <a:solidFill>
              <a:srgbClr val="006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FB1FB8-ACB2-4223-AFCC-D806787EFBCE}"/>
                </a:ext>
              </a:extLst>
            </p:cNvPr>
            <p:cNvSpPr/>
            <p:nvPr/>
          </p:nvSpPr>
          <p:spPr>
            <a:xfrm>
              <a:off x="0" y="917603"/>
              <a:ext cx="12192000" cy="65347"/>
            </a:xfrm>
            <a:prstGeom prst="rect">
              <a:avLst/>
            </a:prstGeom>
            <a:solidFill>
              <a:srgbClr val="F9C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9B4475E-34B4-4B9F-BA68-CE863AAA6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90" y="8797"/>
            <a:ext cx="9144000" cy="90880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Flow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164D8-C5E8-48F5-8872-7C695F2CE3B2}"/>
              </a:ext>
            </a:extLst>
          </p:cNvPr>
          <p:cNvSpPr txBox="1"/>
          <p:nvPr/>
        </p:nvSpPr>
        <p:spPr>
          <a:xfrm>
            <a:off x="574090" y="1460150"/>
            <a:ext cx="10907996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Expenditures, or cash outflows, coincide with the construction cost estimates for each 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Funding sources include both existing and future potential funding and financing sources available to Yuba-Sutter Transit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Base Model Assumptions: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Project timing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Land Acquisition: 2021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Construction: 2023 – 2025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Funding sources meet/exceed construction cost requirements in each year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Funding shortfalls are covered through grant sources or </a:t>
            </a:r>
            <a:r>
              <a:rPr lang="en-US" sz="2200" dirty="0"/>
              <a:t>Transportation Infrastructure Finance and Innovation Act (</a:t>
            </a:r>
            <a:r>
              <a:rPr lang="en-US" sz="2200" dirty="0">
                <a:cs typeface="Calibri"/>
              </a:rPr>
              <a:t>TIFIA) financing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Financing Alternatives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TIFIA Loan Repayment: 2027 – 2046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Interest Rate: 0.8%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Debt Service Coverage Ratio: 1.55</a:t>
            </a:r>
          </a:p>
        </p:txBody>
      </p:sp>
    </p:spTree>
    <p:extLst>
      <p:ext uri="{BB962C8B-B14F-4D97-AF65-F5344CB8AC3E}">
        <p14:creationId xmlns:p14="http://schemas.microsoft.com/office/powerpoint/2010/main" val="1335150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81044-3810-437B-A3FB-B75ABD0E6D8E}"/>
              </a:ext>
            </a:extLst>
          </p:cNvPr>
          <p:cNvGrpSpPr/>
          <p:nvPr/>
        </p:nvGrpSpPr>
        <p:grpSpPr>
          <a:xfrm>
            <a:off x="0" y="-3591"/>
            <a:ext cx="12192000" cy="982950"/>
            <a:chOff x="0" y="0"/>
            <a:chExt cx="12192000" cy="982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09B9FE-5265-4951-A1E2-D55389B3A420}"/>
                </a:ext>
              </a:extLst>
            </p:cNvPr>
            <p:cNvSpPr/>
            <p:nvPr/>
          </p:nvSpPr>
          <p:spPr>
            <a:xfrm>
              <a:off x="0" y="0"/>
              <a:ext cx="12192000" cy="917603"/>
            </a:xfrm>
            <a:prstGeom prst="rect">
              <a:avLst/>
            </a:prstGeom>
            <a:solidFill>
              <a:srgbClr val="006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FB1FB8-ACB2-4223-AFCC-D806787EFBCE}"/>
                </a:ext>
              </a:extLst>
            </p:cNvPr>
            <p:cNvSpPr/>
            <p:nvPr/>
          </p:nvSpPr>
          <p:spPr>
            <a:xfrm>
              <a:off x="0" y="917603"/>
              <a:ext cx="12192000" cy="65347"/>
            </a:xfrm>
            <a:prstGeom prst="rect">
              <a:avLst/>
            </a:prstGeom>
            <a:solidFill>
              <a:srgbClr val="F9C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9B4475E-34B4-4B9F-BA68-CE863AAA6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90" y="8797"/>
            <a:ext cx="9144000" cy="90880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&amp; Financing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13338-ED8F-411A-8E5A-5AE14056DF36}"/>
              </a:ext>
            </a:extLst>
          </p:cNvPr>
          <p:cNvSpPr txBox="1"/>
          <p:nvPr/>
        </p:nvSpPr>
        <p:spPr>
          <a:xfrm>
            <a:off x="6096000" y="5419633"/>
            <a:ext cx="596894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i="1" dirty="0">
                <a:cs typeface="Calibri"/>
              </a:rPr>
              <a:t>Example Cash Flow for Site 3 with assumed grant funding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61F28C-1AE8-48AF-84D0-1B8DBE752570}"/>
              </a:ext>
            </a:extLst>
          </p:cNvPr>
          <p:cNvSpPr txBox="1"/>
          <p:nvPr/>
        </p:nvSpPr>
        <p:spPr>
          <a:xfrm>
            <a:off x="341008" y="805738"/>
            <a:ext cx="5754992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Funding &amp; Financing Sources Considered in the Analysis: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5339 Competitive 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State Transit Assistance (STA)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Local Transportation Fund (LTF)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State of Good Repair Funds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Low Carbon Transit Operations Program (LCTOP)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Sacramento Area Council of Governments (SACOG) Competitive Funds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FTA Formula Funds (5307, 5339, 5311)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Caltrans Sale Proceeds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TIFIA Loan Proceeds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If 5339 Competitive or Regional Funds are not received due to their competitive nature, a TIFIA Loan will address the funding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STA and LTF funds are used to repay debt service on TIFIA loans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39C2F-17ED-48DB-82F8-58F6A86AFC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03" r="6579"/>
          <a:stretch/>
        </p:blipFill>
        <p:spPr>
          <a:xfrm>
            <a:off x="6296025" y="1649766"/>
            <a:ext cx="5419725" cy="37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12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81044-3810-437B-A3FB-B75ABD0E6D8E}"/>
              </a:ext>
            </a:extLst>
          </p:cNvPr>
          <p:cNvGrpSpPr/>
          <p:nvPr/>
        </p:nvGrpSpPr>
        <p:grpSpPr>
          <a:xfrm>
            <a:off x="0" y="-3591"/>
            <a:ext cx="12192000" cy="982950"/>
            <a:chOff x="0" y="0"/>
            <a:chExt cx="12192000" cy="982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09B9FE-5265-4951-A1E2-D55389B3A420}"/>
                </a:ext>
              </a:extLst>
            </p:cNvPr>
            <p:cNvSpPr/>
            <p:nvPr/>
          </p:nvSpPr>
          <p:spPr>
            <a:xfrm>
              <a:off x="0" y="0"/>
              <a:ext cx="12192000" cy="917603"/>
            </a:xfrm>
            <a:prstGeom prst="rect">
              <a:avLst/>
            </a:prstGeom>
            <a:solidFill>
              <a:srgbClr val="006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FB1FB8-ACB2-4223-AFCC-D806787EFBCE}"/>
                </a:ext>
              </a:extLst>
            </p:cNvPr>
            <p:cNvSpPr/>
            <p:nvPr/>
          </p:nvSpPr>
          <p:spPr>
            <a:xfrm>
              <a:off x="0" y="917603"/>
              <a:ext cx="12192000" cy="65347"/>
            </a:xfrm>
            <a:prstGeom prst="rect">
              <a:avLst/>
            </a:prstGeom>
            <a:solidFill>
              <a:srgbClr val="F9C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9B4475E-34B4-4B9F-BA68-CE863AAA6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90" y="8797"/>
            <a:ext cx="9144000" cy="90880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164D8-C5E8-48F5-8872-7C695F2CE3B2}"/>
              </a:ext>
            </a:extLst>
          </p:cNvPr>
          <p:cNvSpPr txBox="1"/>
          <p:nvPr/>
        </p:nvSpPr>
        <p:spPr>
          <a:xfrm>
            <a:off x="574090" y="1445409"/>
            <a:ext cx="10733791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cs typeface="Calibri"/>
              </a:rPr>
              <a:t>Define Facility Needs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cs typeface="Calibri"/>
              </a:rPr>
              <a:t>Identify Potential Sites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cs typeface="Calibri"/>
              </a:rPr>
              <a:t>Assess Climate Vulnerability and Resilient Fueling Infrastructure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cs typeface="Calibri"/>
              </a:rPr>
              <a:t>Design Conceptual Site &amp; Facility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cs typeface="Calibri"/>
              </a:rPr>
              <a:t>Release Draft Working Paper #1 and #2 for Comments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cs typeface="Calibri"/>
              </a:rPr>
              <a:t>Collect public comments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cs typeface="Calibri"/>
              </a:rPr>
              <a:t>Develop Financial Plan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cs typeface="Calibri"/>
              </a:rPr>
              <a:t>Finalize and Release Final Plan Development </a:t>
            </a:r>
          </a:p>
          <a:p>
            <a:endParaRPr lang="en-US" sz="2800" dirty="0"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cs typeface="Calibri"/>
              </a:rPr>
              <a:t>Form Ad Hoc Committee to Develop Preferred Site Recommendation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cs typeface="Calibri"/>
              </a:rPr>
              <a:t>Board Acceptance of Facility Plan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cs typeface="Calibri"/>
              </a:rPr>
              <a:t>Procure Property</a:t>
            </a:r>
            <a:br>
              <a:rPr lang="en-US" sz="2800" dirty="0">
                <a:cs typeface="Calibri"/>
              </a:rPr>
            </a:br>
            <a:endParaRPr lang="en-US" sz="2800" dirty="0">
              <a:cs typeface="Calibri"/>
            </a:endParaRP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22ED1771-2D40-4673-80CC-5695FE234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1660" y="4063483"/>
            <a:ext cx="1056440" cy="10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11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81044-3810-437B-A3FB-B75ABD0E6D8E}"/>
              </a:ext>
            </a:extLst>
          </p:cNvPr>
          <p:cNvGrpSpPr/>
          <p:nvPr/>
        </p:nvGrpSpPr>
        <p:grpSpPr>
          <a:xfrm>
            <a:off x="0" y="1251751"/>
            <a:ext cx="12192000" cy="4534018"/>
            <a:chOff x="0" y="0"/>
            <a:chExt cx="12192000" cy="982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09B9FE-5265-4951-A1E2-D55389B3A420}"/>
                </a:ext>
              </a:extLst>
            </p:cNvPr>
            <p:cNvSpPr/>
            <p:nvPr/>
          </p:nvSpPr>
          <p:spPr>
            <a:xfrm>
              <a:off x="0" y="0"/>
              <a:ext cx="12192000" cy="917603"/>
            </a:xfrm>
            <a:prstGeom prst="rect">
              <a:avLst/>
            </a:prstGeom>
            <a:solidFill>
              <a:srgbClr val="006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FB1FB8-ACB2-4223-AFCC-D806787EFBCE}"/>
                </a:ext>
              </a:extLst>
            </p:cNvPr>
            <p:cNvSpPr/>
            <p:nvPr/>
          </p:nvSpPr>
          <p:spPr>
            <a:xfrm>
              <a:off x="0" y="917603"/>
              <a:ext cx="12192000" cy="65347"/>
            </a:xfrm>
            <a:prstGeom prst="rect">
              <a:avLst/>
            </a:prstGeom>
            <a:solidFill>
              <a:srgbClr val="F9C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9B4475E-34B4-4B9F-BA68-CE863AAA6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631" y="2680976"/>
            <a:ext cx="10904737" cy="9088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&amp; COMMENTS</a:t>
            </a:r>
          </a:p>
        </p:txBody>
      </p:sp>
    </p:spTree>
    <p:extLst>
      <p:ext uri="{BB962C8B-B14F-4D97-AF65-F5344CB8AC3E}">
        <p14:creationId xmlns:p14="http://schemas.microsoft.com/office/powerpoint/2010/main" val="3420903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55">
            <a:extLst>
              <a:ext uri="{FF2B5EF4-FFF2-40B4-BE49-F238E27FC236}">
                <a16:creationId xmlns:a16="http://schemas.microsoft.com/office/drawing/2014/main" id="{73535FA9-DC21-4A15-989D-AC638AC169B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5" t="26020" r="1072"/>
          <a:stretch/>
        </p:blipFill>
        <p:spPr>
          <a:xfrm>
            <a:off x="0" y="529868"/>
            <a:ext cx="12192000" cy="1240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C63A9-3C71-4931-9117-497745FFA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998" y="816831"/>
            <a:ext cx="9144000" cy="75082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www.yubasuttertransit.com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F704BE-08AC-4505-B4BE-5B24E078A3CA}"/>
              </a:ext>
            </a:extLst>
          </p:cNvPr>
          <p:cNvGrpSpPr/>
          <p:nvPr/>
        </p:nvGrpSpPr>
        <p:grpSpPr>
          <a:xfrm>
            <a:off x="3532804" y="5596073"/>
            <a:ext cx="5126392" cy="753452"/>
            <a:chOff x="7725820" y="6329551"/>
            <a:chExt cx="4508795" cy="6626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544720-977F-4FB9-B262-09046C8C4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5820" y="6329551"/>
              <a:ext cx="2955201" cy="662681"/>
            </a:xfrm>
            <a:prstGeom prst="rect">
              <a:avLst/>
            </a:prstGeom>
          </p:spPr>
        </p:pic>
        <p:pic>
          <p:nvPicPr>
            <p:cNvPr id="9" name="Picture 2" descr="wsp square logo - Tunnel Business Magazine">
              <a:extLst>
                <a:ext uri="{FF2B5EF4-FFF2-40B4-BE49-F238E27FC236}">
                  <a16:creationId xmlns:a16="http://schemas.microsoft.com/office/drawing/2014/main" id="{7EEB1DA1-0527-4559-BF7A-67BD26AF64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32" b="24232"/>
            <a:stretch/>
          </p:blipFill>
          <p:spPr bwMode="auto">
            <a:xfrm>
              <a:off x="11060913" y="6387357"/>
              <a:ext cx="1173702" cy="6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Subtitle 2">
            <a:extLst>
              <a:ext uri="{FF2B5EF4-FFF2-40B4-BE49-F238E27FC236}">
                <a16:creationId xmlns:a16="http://schemas.microsoft.com/office/drawing/2014/main" id="{21AAC859-A047-4C19-B341-068EE704A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2804" y="2057174"/>
            <a:ext cx="6931996" cy="3415095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Submit comments:</a:t>
            </a: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Adam Hansen, Planning Program Manager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Adam@YubaSutterTransit.com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(530) 634-6880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24C47B3C-98E6-4F74-B225-A627DB7103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4" y="2057174"/>
            <a:ext cx="2281100" cy="22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1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81044-3810-437B-A3FB-B75ABD0E6D8E}"/>
              </a:ext>
            </a:extLst>
          </p:cNvPr>
          <p:cNvGrpSpPr/>
          <p:nvPr/>
        </p:nvGrpSpPr>
        <p:grpSpPr>
          <a:xfrm>
            <a:off x="0" y="1251751"/>
            <a:ext cx="12192000" cy="4534018"/>
            <a:chOff x="0" y="0"/>
            <a:chExt cx="12192000" cy="982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09B9FE-5265-4951-A1E2-D55389B3A420}"/>
                </a:ext>
              </a:extLst>
            </p:cNvPr>
            <p:cNvSpPr/>
            <p:nvPr/>
          </p:nvSpPr>
          <p:spPr>
            <a:xfrm>
              <a:off x="0" y="0"/>
              <a:ext cx="12192000" cy="917603"/>
            </a:xfrm>
            <a:prstGeom prst="rect">
              <a:avLst/>
            </a:prstGeom>
            <a:solidFill>
              <a:srgbClr val="006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FB1FB8-ACB2-4223-AFCC-D806787EFBCE}"/>
                </a:ext>
              </a:extLst>
            </p:cNvPr>
            <p:cNvSpPr/>
            <p:nvPr/>
          </p:nvSpPr>
          <p:spPr>
            <a:xfrm>
              <a:off x="0" y="917603"/>
              <a:ext cx="12192000" cy="65347"/>
            </a:xfrm>
            <a:prstGeom prst="rect">
              <a:avLst/>
            </a:prstGeom>
            <a:solidFill>
              <a:srgbClr val="F9C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9B4475E-34B4-4B9F-BA68-CE863AAA6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90" y="3897216"/>
            <a:ext cx="9144000" cy="908806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Facility Site Selection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A97F4A-996E-418C-B8A5-A65291858355}"/>
              </a:ext>
            </a:extLst>
          </p:cNvPr>
          <p:cNvSpPr txBox="1">
            <a:spLocks/>
          </p:cNvSpPr>
          <p:nvPr/>
        </p:nvSpPr>
        <p:spPr>
          <a:xfrm>
            <a:off x="574090" y="3133737"/>
            <a:ext cx="9144000" cy="9088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PAPER #1</a:t>
            </a:r>
          </a:p>
        </p:txBody>
      </p:sp>
    </p:spTree>
    <p:extLst>
      <p:ext uri="{BB962C8B-B14F-4D97-AF65-F5344CB8AC3E}">
        <p14:creationId xmlns:p14="http://schemas.microsoft.com/office/powerpoint/2010/main" val="167935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81044-3810-437B-A3FB-B75ABD0E6D8E}"/>
              </a:ext>
            </a:extLst>
          </p:cNvPr>
          <p:cNvGrpSpPr/>
          <p:nvPr/>
        </p:nvGrpSpPr>
        <p:grpSpPr>
          <a:xfrm>
            <a:off x="0" y="0"/>
            <a:ext cx="12192000" cy="982950"/>
            <a:chOff x="0" y="0"/>
            <a:chExt cx="12192000" cy="982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09B9FE-5265-4951-A1E2-D55389B3A420}"/>
                </a:ext>
              </a:extLst>
            </p:cNvPr>
            <p:cNvSpPr/>
            <p:nvPr/>
          </p:nvSpPr>
          <p:spPr>
            <a:xfrm>
              <a:off x="0" y="0"/>
              <a:ext cx="12192000" cy="917603"/>
            </a:xfrm>
            <a:prstGeom prst="rect">
              <a:avLst/>
            </a:prstGeom>
            <a:solidFill>
              <a:srgbClr val="006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FB1FB8-ACB2-4223-AFCC-D806787EFBCE}"/>
                </a:ext>
              </a:extLst>
            </p:cNvPr>
            <p:cNvSpPr/>
            <p:nvPr/>
          </p:nvSpPr>
          <p:spPr>
            <a:xfrm>
              <a:off x="0" y="917603"/>
              <a:ext cx="12192000" cy="65347"/>
            </a:xfrm>
            <a:prstGeom prst="rect">
              <a:avLst/>
            </a:prstGeom>
            <a:solidFill>
              <a:srgbClr val="F9C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9B4475E-34B4-4B9F-BA68-CE863AAA6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90" y="8797"/>
            <a:ext cx="9144000" cy="908806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Site Condition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164D8-C5E8-48F5-8872-7C695F2CE3B2}"/>
              </a:ext>
            </a:extLst>
          </p:cNvPr>
          <p:cNvSpPr txBox="1"/>
          <p:nvPr/>
        </p:nvSpPr>
        <p:spPr>
          <a:xfrm>
            <a:off x="4953050" y="1524690"/>
            <a:ext cx="7828230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u="sng" dirty="0"/>
              <a:t>Existing facility</a:t>
            </a:r>
            <a:endParaRPr lang="en-US" sz="2800" u="sng" dirty="0"/>
          </a:p>
          <a:p>
            <a:r>
              <a:rPr lang="en-US" sz="2800" dirty="0"/>
              <a:t>2100 B Street, Marysville (3.18-acre)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Current vehicles: 57 vehicles (51 Revenue Vehicles)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Expected future vehicle needs: 85 zero-emission vehicles by 2040 (70 Revenue Vehicles)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Facility 30,000 sq. feet covered space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E3F26F-8112-47AE-A525-CA9E9FC20991}"/>
              </a:ext>
            </a:extLst>
          </p:cNvPr>
          <p:cNvSpPr txBox="1"/>
          <p:nvPr/>
        </p:nvSpPr>
        <p:spPr>
          <a:xfrm>
            <a:off x="4953050" y="4207536"/>
            <a:ext cx="6720790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/>
              <a:t>Future service </a:t>
            </a:r>
            <a:r>
              <a:rPr lang="en-US" sz="2800" dirty="0"/>
              <a:t>will increase operator and administrative staff, and maintenance facility space needs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Identified need: 9 acres (ideal minimum)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  <a:cs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FBB9C7-FE25-4F2C-A357-DC221F7C4454}"/>
              </a:ext>
            </a:extLst>
          </p:cNvPr>
          <p:cNvGrpSpPr/>
          <p:nvPr/>
        </p:nvGrpSpPr>
        <p:grpSpPr>
          <a:xfrm>
            <a:off x="834565" y="1826409"/>
            <a:ext cx="3217929" cy="4045243"/>
            <a:chOff x="834565" y="1826409"/>
            <a:chExt cx="3217929" cy="40452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A71476-4C5C-4FD7-8EAB-EA7984F49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565" y="1826409"/>
              <a:ext cx="3217929" cy="40452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06320C-242F-431C-8D52-6070F4BD6799}"/>
                </a:ext>
              </a:extLst>
            </p:cNvPr>
            <p:cNvSpPr/>
            <p:nvPr/>
          </p:nvSpPr>
          <p:spPr>
            <a:xfrm>
              <a:off x="1747520" y="2712720"/>
              <a:ext cx="24384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35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81044-3810-437B-A3FB-B75ABD0E6D8E}"/>
              </a:ext>
            </a:extLst>
          </p:cNvPr>
          <p:cNvGrpSpPr/>
          <p:nvPr/>
        </p:nvGrpSpPr>
        <p:grpSpPr>
          <a:xfrm>
            <a:off x="0" y="0"/>
            <a:ext cx="12192000" cy="982950"/>
            <a:chOff x="0" y="0"/>
            <a:chExt cx="12192000" cy="982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09B9FE-5265-4951-A1E2-D55389B3A420}"/>
                </a:ext>
              </a:extLst>
            </p:cNvPr>
            <p:cNvSpPr/>
            <p:nvPr/>
          </p:nvSpPr>
          <p:spPr>
            <a:xfrm>
              <a:off x="0" y="0"/>
              <a:ext cx="12192000" cy="917603"/>
            </a:xfrm>
            <a:prstGeom prst="rect">
              <a:avLst/>
            </a:prstGeom>
            <a:solidFill>
              <a:srgbClr val="006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FB1FB8-ACB2-4223-AFCC-D806787EFBCE}"/>
                </a:ext>
              </a:extLst>
            </p:cNvPr>
            <p:cNvSpPr/>
            <p:nvPr/>
          </p:nvSpPr>
          <p:spPr>
            <a:xfrm>
              <a:off x="0" y="917603"/>
              <a:ext cx="12192000" cy="65347"/>
            </a:xfrm>
            <a:prstGeom prst="rect">
              <a:avLst/>
            </a:prstGeom>
            <a:solidFill>
              <a:srgbClr val="F9C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9B4475E-34B4-4B9F-BA68-CE863AAA6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89" y="8797"/>
            <a:ext cx="11499541" cy="908806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Selection &amp; Screening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164D8-C5E8-48F5-8872-7C695F2CE3B2}"/>
              </a:ext>
            </a:extLst>
          </p:cNvPr>
          <p:cNvSpPr txBox="1"/>
          <p:nvPr/>
        </p:nvSpPr>
        <p:spPr>
          <a:xfrm>
            <a:off x="644539" y="1186114"/>
            <a:ext cx="6798482" cy="56630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/>
              <a:t>Preliminary site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16 potential sites from client and realtor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800" b="1" dirty="0"/>
              <a:t>Secondary site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cs typeface="Calibri"/>
              </a:rPr>
              <a:t>10 potential sites emerged from secondary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cs typeface="Calibri"/>
              </a:rPr>
              <a:t>Based on size, shape, proximity to the service area, compatibility with surrounding uses &amp; general feasibility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r>
              <a:rPr lang="en-US" sz="2800" b="1" dirty="0"/>
              <a:t>Technical analysis to narrow to top 3 sites</a:t>
            </a:r>
          </a:p>
          <a:p>
            <a:pPr lvl="1"/>
            <a:r>
              <a:rPr lang="en-US" sz="2300" dirty="0"/>
              <a:t>Evaluated the sites on criteria related to: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300" dirty="0"/>
              <a:t>Planning/operations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300" dirty="0"/>
              <a:t>Development costs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300" dirty="0"/>
              <a:t>Facilities requirements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300" dirty="0"/>
              <a:t>Fueling infrastructure needs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373850-6D3F-4B92-B33E-33E51F454D4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t="10367"/>
          <a:stretch/>
        </p:blipFill>
        <p:spPr bwMode="auto">
          <a:xfrm>
            <a:off x="7089057" y="2064773"/>
            <a:ext cx="4805897" cy="37102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091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8E3406-8DB1-4EED-9A03-1ED80D5EFCE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9"/>
          <a:stretch/>
        </p:blipFill>
        <p:spPr bwMode="auto">
          <a:xfrm>
            <a:off x="1676080" y="1246909"/>
            <a:ext cx="8437385" cy="56676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81044-3810-437B-A3FB-B75ABD0E6D8E}"/>
              </a:ext>
            </a:extLst>
          </p:cNvPr>
          <p:cNvGrpSpPr/>
          <p:nvPr/>
        </p:nvGrpSpPr>
        <p:grpSpPr>
          <a:xfrm>
            <a:off x="0" y="0"/>
            <a:ext cx="12192000" cy="982950"/>
            <a:chOff x="0" y="0"/>
            <a:chExt cx="12192000" cy="982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09B9FE-5265-4951-A1E2-D55389B3A420}"/>
                </a:ext>
              </a:extLst>
            </p:cNvPr>
            <p:cNvSpPr/>
            <p:nvPr/>
          </p:nvSpPr>
          <p:spPr>
            <a:xfrm>
              <a:off x="0" y="0"/>
              <a:ext cx="12192000" cy="917603"/>
            </a:xfrm>
            <a:prstGeom prst="rect">
              <a:avLst/>
            </a:prstGeom>
            <a:solidFill>
              <a:srgbClr val="006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FB1FB8-ACB2-4223-AFCC-D806787EFBCE}"/>
                </a:ext>
              </a:extLst>
            </p:cNvPr>
            <p:cNvSpPr/>
            <p:nvPr/>
          </p:nvSpPr>
          <p:spPr>
            <a:xfrm>
              <a:off x="0" y="917603"/>
              <a:ext cx="12192000" cy="65347"/>
            </a:xfrm>
            <a:prstGeom prst="rect">
              <a:avLst/>
            </a:prstGeom>
            <a:solidFill>
              <a:srgbClr val="F9C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9B4475E-34B4-4B9F-BA68-CE863AAA6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90" y="8797"/>
            <a:ext cx="9144000" cy="908806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3 Recommended Sites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DC0162-8162-415B-92D5-DD92A32ED04F}"/>
              </a:ext>
            </a:extLst>
          </p:cNvPr>
          <p:cNvSpPr/>
          <p:nvPr/>
        </p:nvSpPr>
        <p:spPr>
          <a:xfrm>
            <a:off x="2743200" y="2627006"/>
            <a:ext cx="941033" cy="94103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776877-8667-4341-A1F8-C954E36F0D57}"/>
              </a:ext>
            </a:extLst>
          </p:cNvPr>
          <p:cNvSpPr/>
          <p:nvPr/>
        </p:nvSpPr>
        <p:spPr>
          <a:xfrm>
            <a:off x="5894773" y="3840135"/>
            <a:ext cx="941033" cy="94103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198FAE-A233-4FED-940B-E7712578A134}"/>
              </a:ext>
            </a:extLst>
          </p:cNvPr>
          <p:cNvSpPr/>
          <p:nvPr/>
        </p:nvSpPr>
        <p:spPr>
          <a:xfrm>
            <a:off x="7850515" y="3889946"/>
            <a:ext cx="941033" cy="94103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30D977-D764-400D-B182-12224D24AE44}"/>
              </a:ext>
            </a:extLst>
          </p:cNvPr>
          <p:cNvSpPr/>
          <p:nvPr/>
        </p:nvSpPr>
        <p:spPr>
          <a:xfrm>
            <a:off x="574090" y="2967773"/>
            <a:ext cx="7136064" cy="568903"/>
          </a:xfrm>
          <a:prstGeom prst="rect">
            <a:avLst/>
          </a:prstGeom>
          <a:solidFill>
            <a:srgbClr val="006D5D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00C90-BCB5-4401-883C-ECF148349005}"/>
              </a:ext>
            </a:extLst>
          </p:cNvPr>
          <p:cNvSpPr/>
          <p:nvPr/>
        </p:nvSpPr>
        <p:spPr>
          <a:xfrm>
            <a:off x="548838" y="4821369"/>
            <a:ext cx="4921183" cy="568903"/>
          </a:xfrm>
          <a:prstGeom prst="rect">
            <a:avLst/>
          </a:prstGeom>
          <a:solidFill>
            <a:srgbClr val="006D5D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1B3CA7-1C3A-4AEB-A618-43CAE58476D1}"/>
              </a:ext>
            </a:extLst>
          </p:cNvPr>
          <p:cNvSpPr/>
          <p:nvPr/>
        </p:nvSpPr>
        <p:spPr>
          <a:xfrm>
            <a:off x="574090" y="1172300"/>
            <a:ext cx="4504624" cy="568903"/>
          </a:xfrm>
          <a:prstGeom prst="rect">
            <a:avLst/>
          </a:prstGeom>
          <a:solidFill>
            <a:srgbClr val="006D5D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81044-3810-437B-A3FB-B75ABD0E6D8E}"/>
              </a:ext>
            </a:extLst>
          </p:cNvPr>
          <p:cNvGrpSpPr/>
          <p:nvPr/>
        </p:nvGrpSpPr>
        <p:grpSpPr>
          <a:xfrm>
            <a:off x="0" y="0"/>
            <a:ext cx="12192000" cy="982950"/>
            <a:chOff x="0" y="0"/>
            <a:chExt cx="12192000" cy="982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09B9FE-5265-4951-A1E2-D55389B3A420}"/>
                </a:ext>
              </a:extLst>
            </p:cNvPr>
            <p:cNvSpPr/>
            <p:nvPr/>
          </p:nvSpPr>
          <p:spPr>
            <a:xfrm>
              <a:off x="0" y="0"/>
              <a:ext cx="12192000" cy="917603"/>
            </a:xfrm>
            <a:prstGeom prst="rect">
              <a:avLst/>
            </a:prstGeom>
            <a:solidFill>
              <a:srgbClr val="006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FB1FB8-ACB2-4223-AFCC-D806787EFBCE}"/>
                </a:ext>
              </a:extLst>
            </p:cNvPr>
            <p:cNvSpPr/>
            <p:nvPr/>
          </p:nvSpPr>
          <p:spPr>
            <a:xfrm>
              <a:off x="0" y="917603"/>
              <a:ext cx="12192000" cy="65347"/>
            </a:xfrm>
            <a:prstGeom prst="rect">
              <a:avLst/>
            </a:prstGeom>
            <a:solidFill>
              <a:srgbClr val="F9C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9B4475E-34B4-4B9F-BA68-CE863AAA6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90" y="8797"/>
            <a:ext cx="9144000" cy="908806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3 Recommended Sites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164D8-C5E8-48F5-8872-7C695F2CE3B2}"/>
              </a:ext>
            </a:extLst>
          </p:cNvPr>
          <p:cNvSpPr txBox="1"/>
          <p:nvPr/>
        </p:nvSpPr>
        <p:spPr>
          <a:xfrm>
            <a:off x="574090" y="1196520"/>
            <a:ext cx="11097910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cs typeface="Calibri"/>
              </a:rPr>
              <a:t>6035 Avondale Ave (Site 3)</a:t>
            </a:r>
          </a:p>
          <a:p>
            <a:r>
              <a:rPr lang="en-US" sz="2400" dirty="0">
                <a:cs typeface="Calibri"/>
              </a:rPr>
              <a:t>Ample size for ideal facility layout and circulation (19.72 acres), excellent public access, accommodates solar and hydrogen fueling,  cheapest per acre option &amp; excellent access for emergency response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cs typeface="Calibri"/>
            </a:endParaRPr>
          </a:p>
          <a:p>
            <a:r>
              <a:rPr lang="en-US" sz="2800" b="1" dirty="0">
                <a:cs typeface="Calibri"/>
              </a:rPr>
              <a:t>Goldfields Parkway &amp; N Beale Road (Site 7)</a:t>
            </a:r>
          </a:p>
          <a:p>
            <a:r>
              <a:rPr lang="en-US" sz="2400" dirty="0">
                <a:cs typeface="Calibri"/>
              </a:rPr>
              <a:t>Ample size (21 acres), excellent access to Yuba College, good public access, multiple points of entry for bus and auto ingress/egress, unknown cost per acre &amp; accommodates solar and hydrogen fueling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r>
              <a:rPr lang="en-US" sz="2800" b="1" dirty="0">
                <a:cs typeface="Calibri"/>
              </a:rPr>
              <a:t>1441 E </a:t>
            </a:r>
            <a:r>
              <a:rPr lang="en-US" sz="2800" b="1" dirty="0" err="1">
                <a:cs typeface="Calibri"/>
              </a:rPr>
              <a:t>Onstott</a:t>
            </a:r>
            <a:r>
              <a:rPr lang="en-US" sz="2800" b="1" dirty="0">
                <a:cs typeface="Calibri"/>
              </a:rPr>
              <a:t> Road (Site 12)</a:t>
            </a:r>
          </a:p>
          <a:p>
            <a:r>
              <a:rPr lang="en-US" sz="2400" dirty="0">
                <a:cs typeface="Calibri"/>
              </a:rPr>
              <a:t>Sufficient size (10-17.42 acres), good public access (Yuba City), excellent access for emergency response, among the highest cost per acre &amp; low traffic conditions. Does not accommodate hydrogen fueling and accommodates limited solar on bus canopies</a:t>
            </a:r>
          </a:p>
        </p:txBody>
      </p:sp>
    </p:spTree>
    <p:extLst>
      <p:ext uri="{BB962C8B-B14F-4D97-AF65-F5344CB8AC3E}">
        <p14:creationId xmlns:p14="http://schemas.microsoft.com/office/powerpoint/2010/main" val="309436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81044-3810-437B-A3FB-B75ABD0E6D8E}"/>
              </a:ext>
            </a:extLst>
          </p:cNvPr>
          <p:cNvGrpSpPr/>
          <p:nvPr/>
        </p:nvGrpSpPr>
        <p:grpSpPr>
          <a:xfrm>
            <a:off x="0" y="1251751"/>
            <a:ext cx="12192000" cy="4534018"/>
            <a:chOff x="0" y="0"/>
            <a:chExt cx="12192000" cy="982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09B9FE-5265-4951-A1E2-D55389B3A420}"/>
                </a:ext>
              </a:extLst>
            </p:cNvPr>
            <p:cNvSpPr/>
            <p:nvPr/>
          </p:nvSpPr>
          <p:spPr>
            <a:xfrm>
              <a:off x="0" y="0"/>
              <a:ext cx="12192000" cy="917603"/>
            </a:xfrm>
            <a:prstGeom prst="rect">
              <a:avLst/>
            </a:prstGeom>
            <a:solidFill>
              <a:srgbClr val="006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FB1FB8-ACB2-4223-AFCC-D806787EFBCE}"/>
                </a:ext>
              </a:extLst>
            </p:cNvPr>
            <p:cNvSpPr/>
            <p:nvPr/>
          </p:nvSpPr>
          <p:spPr>
            <a:xfrm>
              <a:off x="0" y="917603"/>
              <a:ext cx="12192000" cy="65347"/>
            </a:xfrm>
            <a:prstGeom prst="rect">
              <a:avLst/>
            </a:prstGeom>
            <a:solidFill>
              <a:srgbClr val="F9C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9B4475E-34B4-4B9F-BA68-CE863AAA6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90" y="3897216"/>
            <a:ext cx="9144000" cy="90880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Facility Design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A97F4A-996E-418C-B8A5-A65291858355}"/>
              </a:ext>
            </a:extLst>
          </p:cNvPr>
          <p:cNvSpPr txBox="1">
            <a:spLocks/>
          </p:cNvSpPr>
          <p:nvPr/>
        </p:nvSpPr>
        <p:spPr>
          <a:xfrm>
            <a:off x="574090" y="3133737"/>
            <a:ext cx="9144000" cy="9088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PAPER #2</a:t>
            </a:r>
          </a:p>
        </p:txBody>
      </p:sp>
    </p:spTree>
    <p:extLst>
      <p:ext uri="{BB962C8B-B14F-4D97-AF65-F5344CB8AC3E}">
        <p14:creationId xmlns:p14="http://schemas.microsoft.com/office/powerpoint/2010/main" val="307322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06E327-C4FD-47E1-8424-35482A0862A0}"/>
              </a:ext>
            </a:extLst>
          </p:cNvPr>
          <p:cNvSpPr/>
          <p:nvPr/>
        </p:nvSpPr>
        <p:spPr>
          <a:xfrm>
            <a:off x="0" y="1678316"/>
            <a:ext cx="12192000" cy="4107159"/>
          </a:xfrm>
          <a:prstGeom prst="rect">
            <a:avLst/>
          </a:prstGeom>
          <a:solidFill>
            <a:srgbClr val="006D5D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81044-3810-437B-A3FB-B75ABD0E6D8E}"/>
              </a:ext>
            </a:extLst>
          </p:cNvPr>
          <p:cNvGrpSpPr/>
          <p:nvPr/>
        </p:nvGrpSpPr>
        <p:grpSpPr>
          <a:xfrm>
            <a:off x="0" y="0"/>
            <a:ext cx="12192000" cy="982950"/>
            <a:chOff x="0" y="0"/>
            <a:chExt cx="12192000" cy="982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09B9FE-5265-4951-A1E2-D55389B3A420}"/>
                </a:ext>
              </a:extLst>
            </p:cNvPr>
            <p:cNvSpPr/>
            <p:nvPr/>
          </p:nvSpPr>
          <p:spPr>
            <a:xfrm>
              <a:off x="0" y="0"/>
              <a:ext cx="12192000" cy="917603"/>
            </a:xfrm>
            <a:prstGeom prst="rect">
              <a:avLst/>
            </a:prstGeom>
            <a:solidFill>
              <a:srgbClr val="006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FB1FB8-ACB2-4223-AFCC-D806787EFBCE}"/>
                </a:ext>
              </a:extLst>
            </p:cNvPr>
            <p:cNvSpPr/>
            <p:nvPr/>
          </p:nvSpPr>
          <p:spPr>
            <a:xfrm>
              <a:off x="0" y="917603"/>
              <a:ext cx="12192000" cy="65347"/>
            </a:xfrm>
            <a:prstGeom prst="rect">
              <a:avLst/>
            </a:prstGeom>
            <a:solidFill>
              <a:srgbClr val="F9C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9B4475E-34B4-4B9F-BA68-CE863AAA6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90" y="8797"/>
            <a:ext cx="9144000" cy="90880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Considerations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164D8-C5E8-48F5-8872-7C695F2CE3B2}"/>
              </a:ext>
            </a:extLst>
          </p:cNvPr>
          <p:cNvSpPr txBox="1"/>
          <p:nvPr/>
        </p:nvSpPr>
        <p:spPr>
          <a:xfrm>
            <a:off x="680919" y="1795929"/>
            <a:ext cx="5293161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dirty="0">
                <a:cs typeface="Calibri"/>
              </a:rPr>
              <a:t>Admin and Operations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dirty="0">
                <a:cs typeface="Calibri"/>
              </a:rPr>
              <a:t>Maintenance Facility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dirty="0">
                <a:cs typeface="Calibri"/>
              </a:rPr>
              <a:t>Fuel and Wash Facilities (Legacy Fueling)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dirty="0">
                <a:cs typeface="Calibri"/>
              </a:rPr>
              <a:t>Agency Vehicle Parking/</a:t>
            </a:r>
            <a:br>
              <a:rPr lang="en-US" sz="2200" dirty="0">
                <a:cs typeface="Calibri"/>
              </a:rPr>
            </a:br>
            <a:r>
              <a:rPr lang="en-US" sz="2200" dirty="0">
                <a:cs typeface="Calibri"/>
              </a:rPr>
              <a:t>Zero Emission Bus (ZEB)</a:t>
            </a:r>
            <a:br>
              <a:rPr lang="en-US" sz="2200" dirty="0">
                <a:cs typeface="Calibri"/>
              </a:rPr>
            </a:br>
            <a:r>
              <a:rPr lang="en-US" sz="2200" dirty="0">
                <a:cs typeface="Calibri"/>
              </a:rPr>
              <a:t>Future-Proofing for Battery</a:t>
            </a:r>
            <a:br>
              <a:rPr lang="en-US" sz="2200" dirty="0">
                <a:cs typeface="Calibri"/>
              </a:rPr>
            </a:br>
            <a:r>
              <a:rPr lang="en-US" sz="2200" dirty="0">
                <a:cs typeface="Calibri"/>
              </a:rPr>
              <a:t>Electric Bus (BEB) &amp;</a:t>
            </a:r>
            <a:br>
              <a:rPr lang="en-US" sz="2200" dirty="0">
                <a:cs typeface="Calibri"/>
              </a:rPr>
            </a:br>
            <a:r>
              <a:rPr lang="en-US" sz="2200" dirty="0">
                <a:cs typeface="Calibri"/>
              </a:rPr>
              <a:t>Hydrogen Fuel Cell Technology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dirty="0">
                <a:cs typeface="Calibri"/>
              </a:rPr>
              <a:t>Single loaded drive through vehicle parking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dirty="0">
                <a:cs typeface="Calibri"/>
              </a:rPr>
              <a:t>Separate Employee / Visitor Parking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86FE5-5180-4E7D-9C72-FC69EAA50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006" y="1813256"/>
            <a:ext cx="5002075" cy="3837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765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B5E2ABB-6A55-4416-885E-57632B844E05}"/>
              </a:ext>
            </a:extLst>
          </p:cNvPr>
          <p:cNvSpPr/>
          <p:nvPr/>
        </p:nvSpPr>
        <p:spPr>
          <a:xfrm>
            <a:off x="0" y="1331651"/>
            <a:ext cx="12192000" cy="1889070"/>
          </a:xfrm>
          <a:prstGeom prst="rect">
            <a:avLst/>
          </a:prstGeom>
          <a:solidFill>
            <a:srgbClr val="006D5D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81044-3810-437B-A3FB-B75ABD0E6D8E}"/>
              </a:ext>
            </a:extLst>
          </p:cNvPr>
          <p:cNvGrpSpPr/>
          <p:nvPr/>
        </p:nvGrpSpPr>
        <p:grpSpPr>
          <a:xfrm>
            <a:off x="0" y="0"/>
            <a:ext cx="12192000" cy="982950"/>
            <a:chOff x="0" y="0"/>
            <a:chExt cx="12192000" cy="982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09B9FE-5265-4951-A1E2-D55389B3A420}"/>
                </a:ext>
              </a:extLst>
            </p:cNvPr>
            <p:cNvSpPr/>
            <p:nvPr/>
          </p:nvSpPr>
          <p:spPr>
            <a:xfrm>
              <a:off x="0" y="0"/>
              <a:ext cx="12192000" cy="917603"/>
            </a:xfrm>
            <a:prstGeom prst="rect">
              <a:avLst/>
            </a:prstGeom>
            <a:solidFill>
              <a:srgbClr val="006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FB1FB8-ACB2-4223-AFCC-D806787EFBCE}"/>
                </a:ext>
              </a:extLst>
            </p:cNvPr>
            <p:cNvSpPr/>
            <p:nvPr/>
          </p:nvSpPr>
          <p:spPr>
            <a:xfrm>
              <a:off x="0" y="917603"/>
              <a:ext cx="12192000" cy="65347"/>
            </a:xfrm>
            <a:prstGeom prst="rect">
              <a:avLst/>
            </a:prstGeom>
            <a:solidFill>
              <a:srgbClr val="F9C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9B4475E-34B4-4B9F-BA68-CE863AAA6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90" y="8797"/>
            <a:ext cx="9144000" cy="90880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Needs &amp; Functional Requirements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07A21-EC40-4AFF-9A8E-20FC455FBF9A}"/>
              </a:ext>
            </a:extLst>
          </p:cNvPr>
          <p:cNvSpPr txBox="1"/>
          <p:nvPr/>
        </p:nvSpPr>
        <p:spPr>
          <a:xfrm>
            <a:off x="843477" y="6133625"/>
            <a:ext cx="40942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i="1" dirty="0"/>
              <a:t>*Calculations are approximate</a:t>
            </a:r>
            <a:r>
              <a:rPr lang="en-US" i="1" dirty="0"/>
              <a:t>.</a:t>
            </a:r>
            <a:endParaRPr lang="en-US" i="1" dirty="0">
              <a:cs typeface="Calibri" panose="020F0502020204030204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9A21E06-ACB6-457E-8D32-469C2B16C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098703"/>
              </p:ext>
            </p:extLst>
          </p:nvPr>
        </p:nvGraphicFramePr>
        <p:xfrm>
          <a:off x="797725" y="3252043"/>
          <a:ext cx="4185786" cy="2834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68790">
                  <a:extLst>
                    <a:ext uri="{9D8B030D-6E8A-4147-A177-3AD203B41FA5}">
                      <a16:colId xmlns:a16="http://schemas.microsoft.com/office/drawing/2014/main" val="1216250350"/>
                    </a:ext>
                  </a:extLst>
                </a:gridCol>
                <a:gridCol w="1516996">
                  <a:extLst>
                    <a:ext uri="{9D8B030D-6E8A-4147-A177-3AD203B41FA5}">
                      <a16:colId xmlns:a16="http://schemas.microsoft.com/office/drawing/2014/main" val="3546817444"/>
                    </a:ext>
                  </a:extLst>
                </a:gridCol>
              </a:tblGrid>
              <a:tr h="323868"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Area (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sq. ft</a:t>
                      </a:r>
                      <a:r>
                        <a:rPr lang="en-US" dirty="0"/>
                        <a:t>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949572"/>
                  </a:ext>
                </a:extLst>
              </a:tr>
              <a:tr h="323868">
                <a:tc>
                  <a:txBody>
                    <a:bodyPr/>
                    <a:lstStyle/>
                    <a:p>
                      <a:r>
                        <a:rPr lang="en-US" dirty="0"/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687540"/>
                  </a:ext>
                </a:extLst>
              </a:tr>
              <a:tr h="323868">
                <a:tc>
                  <a:txBody>
                    <a:bodyPr/>
                    <a:lstStyle/>
                    <a:p>
                      <a:r>
                        <a:rPr lang="en-US" dirty="0"/>
                        <a:t>Operations/Drivers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8,045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122359"/>
                  </a:ext>
                </a:extLst>
              </a:tr>
              <a:tr h="323868">
                <a:tc>
                  <a:txBody>
                    <a:bodyPr/>
                    <a:lstStyle/>
                    <a:p>
                      <a:r>
                        <a:rPr lang="en-US" dirty="0"/>
                        <a:t>Maintenance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15,120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573865"/>
                  </a:ext>
                </a:extLst>
              </a:tr>
              <a:tr h="323868">
                <a:tc>
                  <a:txBody>
                    <a:bodyPr/>
                    <a:lstStyle/>
                    <a:p>
                      <a:r>
                        <a:rPr lang="en-US" dirty="0"/>
                        <a:t>Parts Storeroom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5,245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344618"/>
                  </a:ext>
                </a:extLst>
              </a:tr>
              <a:tr h="323868">
                <a:tc>
                  <a:txBody>
                    <a:bodyPr/>
                    <a:lstStyle/>
                    <a:p>
                      <a:r>
                        <a:rPr lang="en-US" dirty="0"/>
                        <a:t>Fuel/ Wash/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86462"/>
                  </a:ext>
                </a:extLst>
              </a:tr>
              <a:tr h="323868">
                <a:tc>
                  <a:txBody>
                    <a:bodyPr/>
                    <a:lstStyle/>
                    <a:p>
                      <a:r>
                        <a:rPr lang="en-US" b="1" dirty="0"/>
                        <a:t>Total Facility Space Required</a:t>
                      </a:r>
                    </a:p>
                  </a:txBody>
                  <a:tcPr>
                    <a:solidFill>
                      <a:srgbClr val="F9C75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42,750</a:t>
                      </a:r>
                    </a:p>
                  </a:txBody>
                  <a:tcPr>
                    <a:solidFill>
                      <a:srgbClr val="F9C7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83372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1FE5DA7-71FA-423D-A421-07179B3E4691}"/>
              </a:ext>
            </a:extLst>
          </p:cNvPr>
          <p:cNvSpPr txBox="1"/>
          <p:nvPr/>
        </p:nvSpPr>
        <p:spPr>
          <a:xfrm>
            <a:off x="574090" y="1527950"/>
            <a:ext cx="8627783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000" dirty="0"/>
              <a:t>Developed based on </a:t>
            </a:r>
            <a:r>
              <a:rPr lang="en-US" sz="2000" b="1" dirty="0"/>
              <a:t>interviews </a:t>
            </a:r>
            <a:r>
              <a:rPr lang="en-US" sz="2000" dirty="0"/>
              <a:t>with Yuba-Sutter Transit staff and contractor regarding the functional requirements and operating characteristics of the bus operating garage. </a:t>
            </a:r>
          </a:p>
          <a:p>
            <a:pPr lvl="0">
              <a:defRPr/>
            </a:pPr>
            <a:endParaRPr lang="en-US" sz="2000" dirty="0"/>
          </a:p>
          <a:p>
            <a:r>
              <a:rPr lang="en-US" sz="2000" b="1" dirty="0">
                <a:cs typeface="Calibri" panose="020F0502020204030204"/>
              </a:rPr>
              <a:t>Total Site Area Required:  Ideal minimum 9 acres</a:t>
            </a:r>
          </a:p>
          <a:p>
            <a:endParaRPr lang="en-US" sz="2400" dirty="0">
              <a:cs typeface="Calibri" panose="020F050202020403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2359FC-00EC-4B3D-8A20-12653CFEB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661" y="3429000"/>
            <a:ext cx="1907810" cy="24807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E44C2D-7E26-4751-9573-993116990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94008"/>
            <a:ext cx="2534950" cy="20378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74A73DE-8C45-4FE6-989B-9A39402223B4}"/>
              </a:ext>
            </a:extLst>
          </p:cNvPr>
          <p:cNvSpPr txBox="1"/>
          <p:nvPr/>
        </p:nvSpPr>
        <p:spPr>
          <a:xfrm>
            <a:off x="9436649" y="5959003"/>
            <a:ext cx="2215833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100" dirty="0">
                <a:cs typeface="Calibri"/>
              </a:rPr>
              <a:t>Example: Lobby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05AD98-B751-416B-9882-2029776536D6}"/>
              </a:ext>
            </a:extLst>
          </p:cNvPr>
          <p:cNvSpPr txBox="1"/>
          <p:nvPr/>
        </p:nvSpPr>
        <p:spPr>
          <a:xfrm>
            <a:off x="5741219" y="5970185"/>
            <a:ext cx="4348283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100" dirty="0">
                <a:cs typeface="Calibri"/>
              </a:rPr>
              <a:t>Example: Fueling Position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4570F2A5-EDE8-4613-8936-E408E706FD92}"/>
              </a:ext>
            </a:extLst>
          </p:cNvPr>
          <p:cNvSpPr/>
          <p:nvPr/>
        </p:nvSpPr>
        <p:spPr>
          <a:xfrm>
            <a:off x="9718089" y="1446835"/>
            <a:ext cx="1899821" cy="1354238"/>
          </a:xfrm>
          <a:prstGeom prst="wedgeEllipseCallout">
            <a:avLst>
              <a:gd name="adj1" fmla="val -48249"/>
              <a:gd name="adj2" fmla="val 5138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Current facility </a:t>
            </a:r>
            <a:r>
              <a:rPr lang="en-US" sz="16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apprx</a:t>
            </a:r>
            <a:r>
              <a:rPr lang="en-US" sz="16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.  30,000 sq. ft. of covered space  </a:t>
            </a:r>
          </a:p>
        </p:txBody>
      </p:sp>
    </p:spTree>
    <p:extLst>
      <p:ext uri="{BB962C8B-B14F-4D97-AF65-F5344CB8AC3E}">
        <p14:creationId xmlns:p14="http://schemas.microsoft.com/office/powerpoint/2010/main" val="3590108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FVTQUM2ODE0MzQ8L1VzZXJOYW1lPjxEYXRlVGltZT4yLzExLzIwMjEgMjo1NTo1NSBQTTwvRGF0ZVRpbWU+PExhYmVsU3RyaW5nPk5vIE1hcmtpbmc8L0xhYmVsU3RyaW5nPjwvaXRlbT48L2xhYmVsSGlzdG9yeT4=</Value>
</WrappedLabelHistor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sisl xmlns:xsi="http://www.w3.org/2001/XMLSchema-instance" xmlns:xsd="http://www.w3.org/2001/XMLSchema" xmlns="http://www.boldonjames.com/2008/01/sie/internal/label" sislVersion="0" policy="f2020d7d-77c8-4294-a427-590ee8eb3328" origin="userSelected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4BFD2816F9947BCD12486477396B2" ma:contentTypeVersion="7" ma:contentTypeDescription="Create a new document." ma:contentTypeScope="" ma:versionID="70ff3cc0e5e77453598b3a201deb1f54">
  <xsd:schema xmlns:xsd="http://www.w3.org/2001/XMLSchema" xmlns:xs="http://www.w3.org/2001/XMLSchema" xmlns:p="http://schemas.microsoft.com/office/2006/metadata/properties" xmlns:ns2="6d90c3c0-235f-47f9-938e-766eb3adf9dd" xmlns:ns3="1d58a1f6-79f7-4e43-9b49-7317c6df4a98" targetNamespace="http://schemas.microsoft.com/office/2006/metadata/properties" ma:root="true" ma:fieldsID="35703a96629c1bba0e44a7d135194a8d" ns2:_="" ns3:_="">
    <xsd:import namespace="6d90c3c0-235f-47f9-938e-766eb3adf9dd"/>
    <xsd:import namespace="1d58a1f6-79f7-4e43-9b49-7317c6df4a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0c3c0-235f-47f9-938e-766eb3adf9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8a1f6-79f7-4e43-9b49-7317c6df4a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33AE47-036B-4092-9FAC-B37ED7B73360}">
  <ds:schemaRefs>
    <ds:schemaRef ds:uri="http://schemas.microsoft.com/office/2006/metadata/properties"/>
    <ds:schemaRef ds:uri="http://schemas.microsoft.com/office/2006/documentManagement/types"/>
    <ds:schemaRef ds:uri="6d90c3c0-235f-47f9-938e-766eb3adf9dd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d58a1f6-79f7-4e43-9b49-7317c6df4a98"/>
  </ds:schemaRefs>
</ds:datastoreItem>
</file>

<file path=customXml/itemProps2.xml><?xml version="1.0" encoding="utf-8"?>
<ds:datastoreItem xmlns:ds="http://schemas.openxmlformats.org/officeDocument/2006/customXml" ds:itemID="{83AB3D77-763A-4829-8763-292561FD4A3B}">
  <ds:schemaRefs>
    <ds:schemaRef ds:uri="http://www.w3.org/2001/XMLSchema"/>
    <ds:schemaRef ds:uri="http://www.boldonjames.com/2016/02/Classifier/internal/wrappedLabelHistory"/>
  </ds:schemaRefs>
</ds:datastoreItem>
</file>

<file path=customXml/itemProps3.xml><?xml version="1.0" encoding="utf-8"?>
<ds:datastoreItem xmlns:ds="http://schemas.openxmlformats.org/officeDocument/2006/customXml" ds:itemID="{9CF0E4DE-1B0B-4B78-8474-D4FB2E43B82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4D2D978-BB9A-46F7-8D8F-E031C3A8616B}">
  <ds:schemaRefs>
    <ds:schemaRef ds:uri="http://www.w3.org/2001/XMLSchema"/>
    <ds:schemaRef ds:uri="http://www.boldonjames.com/2008/01/sie/internal/label"/>
  </ds:schemaRefs>
</ds:datastoreItem>
</file>

<file path=customXml/itemProps5.xml><?xml version="1.0" encoding="utf-8"?>
<ds:datastoreItem xmlns:ds="http://schemas.openxmlformats.org/officeDocument/2006/customXml" ds:itemID="{B4F0F263-DE3E-421D-A0EB-A798C634F3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0c3c0-235f-47f9-938e-766eb3adf9dd"/>
    <ds:schemaRef ds:uri="1d58a1f6-79f7-4e43-9b49-7317c6df4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1243</Words>
  <Application>Microsoft Office PowerPoint</Application>
  <PresentationFormat>Widescreen</PresentationFormat>
  <Paragraphs>183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Wingdings</vt:lpstr>
      <vt:lpstr>Office Theme</vt:lpstr>
      <vt:lpstr>Yuba-Sutter Transit Authority</vt:lpstr>
      <vt:lpstr>Transit Facility Site Selection</vt:lpstr>
      <vt:lpstr>Existing Site Condition </vt:lpstr>
      <vt:lpstr>Site Selection &amp; Screening</vt:lpstr>
      <vt:lpstr>Top 3 Recommended Sites</vt:lpstr>
      <vt:lpstr>Top 3 Recommended Sites</vt:lpstr>
      <vt:lpstr>Transit Facility Design Criteria</vt:lpstr>
      <vt:lpstr>General Considerations</vt:lpstr>
      <vt:lpstr>Space Needs &amp; Functional Requirements</vt:lpstr>
      <vt:lpstr>Site &amp; Building Requirements</vt:lpstr>
      <vt:lpstr>PowerPoint Presentation</vt:lpstr>
      <vt:lpstr>Cost Estimates Summary</vt:lpstr>
      <vt:lpstr>Development Cost Comparisons</vt:lpstr>
      <vt:lpstr>Cash Flow Analysis</vt:lpstr>
      <vt:lpstr>Funding &amp; Financing</vt:lpstr>
      <vt:lpstr>NEXT STEPS</vt:lpstr>
      <vt:lpstr>QUESTIONS &amp; COMMENTS</vt:lpstr>
      <vt:lpstr>www.yubasuttertransit.com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Yuba-Sutter Transit Authority</dc:title>
  <dc:creator>Yip, Yosef</dc:creator>
  <cp:lastModifiedBy>Keith Martin</cp:lastModifiedBy>
  <cp:revision>52</cp:revision>
  <cp:lastPrinted>2021-02-18T21:10:57Z</cp:lastPrinted>
  <dcterms:created xsi:type="dcterms:W3CDTF">2020-09-03T17:59:38Z</dcterms:created>
  <dcterms:modified xsi:type="dcterms:W3CDTF">2021-02-18T21:11:55Z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0x010100E514BFD2816F9947BCD12486477396B2</vt:lpwstr>
  </property>
  <property fmtid="{D5CDD505-2E9C-101B-9397-08002B2CF9AE}" pid="3" name="docIndexRef">
    <vt:lpwstr>c578e654-0f4f-457f-8e57-0f5c39723a0c</vt:lpwstr>
  </property>
  <property fmtid="{D5CDD505-2E9C-101B-9397-08002B2CF9AE}" pid="4" name="bjDocumentSecurityLabel">
    <vt:lpwstr>No Marking</vt:lpwstr>
  </property>
  <property fmtid="{D5CDD505-2E9C-101B-9397-08002B2CF9AE}" pid="5" name="bjClsUserRVM">
    <vt:lpwstr>[]</vt:lpwstr>
  </property>
  <property fmtid="{D5CDD505-2E9C-101B-9397-08002B2CF9AE}" pid="6" name="bjSaver">
    <vt:lpwstr>g7OaFRreMM/1UsjmqPTYDtVQIkLIxMJX</vt:lpwstr>
  </property>
  <property fmtid="{D5CDD505-2E9C-101B-9397-08002B2CF9AE}" pid="7" name="bjLabelHistoryID">
    <vt:lpwstr>{83AB3D77-763A-4829-8763-292561FD4A3B}</vt:lpwstr>
  </property>
</Properties>
</file>